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69" d="100"/>
          <a:sy n="69" d="100"/>
        </p:scale>
        <p:origin x="90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59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42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98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645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56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263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0305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83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743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157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02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6E288E-46E6-49B1-862E-952406695522}" type="datetimeFigureOut">
              <a:rPr lang="en-US" smtClean="0"/>
              <a:t>3/22/2015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830CE-5D3F-4DDE-A26E-AEA7DD328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7353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8.jpeg"/><Relationship Id="rId7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Relationship Id="rId9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jpeg"/><Relationship Id="rId3" Type="http://schemas.openxmlformats.org/officeDocument/2006/relationships/image" Target="../media/image18.jpeg"/><Relationship Id="rId7" Type="http://schemas.openxmlformats.org/officeDocument/2006/relationships/image" Target="../media/image22.jpeg"/><Relationship Id="rId12" Type="http://schemas.openxmlformats.org/officeDocument/2006/relationships/image" Target="../media/image27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11" Type="http://schemas.openxmlformats.org/officeDocument/2006/relationships/image" Target="../media/image26.jpeg"/><Relationship Id="rId5" Type="http://schemas.openxmlformats.org/officeDocument/2006/relationships/image" Target="../media/image20.jpeg"/><Relationship Id="rId10" Type="http://schemas.openxmlformats.org/officeDocument/2006/relationships/image" Target="../media/image25.jpeg"/><Relationship Id="rId4" Type="http://schemas.openxmlformats.org/officeDocument/2006/relationships/image" Target="../media/image19.jpeg"/><Relationship Id="rId9" Type="http://schemas.openxmlformats.org/officeDocument/2006/relationships/image" Target="../media/image2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857250" y="857250"/>
            <a:ext cx="6858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0" y="490767"/>
            <a:ext cx="7048500" cy="2387600"/>
          </a:xfrm>
        </p:spPr>
        <p:txBody>
          <a:bodyPr anchor="ctr"/>
          <a:lstStyle/>
          <a:p>
            <a:r>
              <a:rPr lang="en-US" dirty="0" smtClean="0"/>
              <a:t>#</a:t>
            </a:r>
            <a:r>
              <a:rPr lang="en-US" dirty="0" err="1" smtClean="0"/>
              <a:t>bikeraxx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3600" dirty="0" smtClean="0"/>
              <a:t>Low cost s</a:t>
            </a:r>
            <a:r>
              <a:rPr lang="en-US" sz="3600" dirty="0" smtClean="0"/>
              <a:t>ensing of </a:t>
            </a:r>
            <a:br>
              <a:rPr lang="en-US" sz="3600" dirty="0" smtClean="0"/>
            </a:br>
            <a:r>
              <a:rPr lang="en-US" sz="3600" dirty="0" smtClean="0"/>
              <a:t>bikes </a:t>
            </a:r>
            <a:r>
              <a:rPr lang="en-US" sz="3600" dirty="0"/>
              <a:t>on buses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0" y="3092991"/>
            <a:ext cx="70485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Alex Gingras, UW</a:t>
            </a:r>
          </a:p>
          <a:p>
            <a:r>
              <a:rPr lang="en-US" dirty="0"/>
              <a:t>Max Golub, UW</a:t>
            </a:r>
          </a:p>
          <a:p>
            <a:r>
              <a:rPr lang="en-US" dirty="0"/>
              <a:t>Dan Liebling, Microsoft Research</a:t>
            </a:r>
          </a:p>
          <a:p>
            <a:r>
              <a:rPr lang="en-US" dirty="0"/>
              <a:t>Rob Smith, Amazon</a:t>
            </a:r>
          </a:p>
          <a:p>
            <a:endParaRPr lang="en-US" dirty="0" smtClean="0"/>
          </a:p>
        </p:txBody>
      </p:sp>
      <p:pic>
        <p:nvPicPr>
          <p:cNvPr id="1026" name="Picture 2" descr="http://www.microsoft.com/global/en-us/Legal/PublishingImages/IntellectualProperty/imgOne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11" r="58629" b="34893"/>
          <a:stretch/>
        </p:blipFill>
        <p:spPr bwMode="auto">
          <a:xfrm>
            <a:off x="5903356" y="5794757"/>
            <a:ext cx="1842929" cy="543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File:Amazon.com-Logo.sv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2592" y="5948532"/>
            <a:ext cx="1417677" cy="285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University of Washington Seal.sv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24093" y="5809132"/>
            <a:ext cx="487313" cy="487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1911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 bike rack 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Agencies: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how often and how much use?</a:t>
            </a:r>
          </a:p>
          <a:p>
            <a:pPr marL="0" indent="0">
              <a:buNone/>
            </a:pPr>
            <a:r>
              <a:rPr lang="en-US" dirty="0" smtClean="0"/>
              <a:t>Citizens: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rack empty? </a:t>
            </a:r>
            <a:r>
              <a:rPr lang="en-US" dirty="0" smtClean="0">
                <a:sym typeface="Wingdings" panose="05000000000000000000" pitchFamily="2" charset="2"/>
              </a:rPr>
              <a:t>  rack full? 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42" r="47727" b="37121"/>
          <a:stretch/>
        </p:blipFill>
        <p:spPr>
          <a:xfrm>
            <a:off x="4145318" y="4366475"/>
            <a:ext cx="3210791" cy="2010235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1259030" y="4385636"/>
            <a:ext cx="2520220" cy="1999845"/>
            <a:chOff x="3210791" y="4858155"/>
            <a:chExt cx="2520220" cy="199984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r="21858" b="17324"/>
            <a:stretch/>
          </p:blipFill>
          <p:spPr>
            <a:xfrm>
              <a:off x="3210791" y="4858155"/>
              <a:ext cx="2520220" cy="1999845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 radius="40"/>
                      </a14:imgEffect>
                    </a14:imgLayer>
                  </a14:imgProps>
                </a:ext>
              </a:extLst>
            </a:blip>
            <a:srcRect l="13961" t="29839" r="66708" b="48683"/>
            <a:stretch/>
          </p:blipFill>
          <p:spPr>
            <a:xfrm>
              <a:off x="3709545" y="5569527"/>
              <a:ext cx="623455" cy="519546"/>
            </a:xfrm>
            <a:prstGeom prst="rect">
              <a:avLst/>
            </a:prstGeom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16" t="41694" r="41744" b="-207"/>
          <a:stretch/>
        </p:blipFill>
        <p:spPr>
          <a:xfrm rot="5400000">
            <a:off x="8217483" y="3871169"/>
            <a:ext cx="2019006" cy="300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910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sense all the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Sensors on buses = $$$</a:t>
            </a:r>
          </a:p>
          <a:p>
            <a:pPr marL="0" indent="0">
              <a:buNone/>
            </a:pPr>
            <a:r>
              <a:rPr lang="en-US" dirty="0" smtClean="0"/>
              <a:t>Cheap sensors at bus stops = ¢¢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   sonar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+ cheap camera phone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+ Microsoft Azure cloud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+ Crowd workers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= </a:t>
            </a:r>
            <a:r>
              <a:rPr lang="en-US" b="1" dirty="0" smtClean="0"/>
              <a:t>ambient intelligence</a:t>
            </a:r>
            <a:endParaRPr lang="en-US" b="1" dirty="0"/>
          </a:p>
        </p:txBody>
      </p:sp>
      <p:pic>
        <p:nvPicPr>
          <p:cNvPr id="2050" name="Picture 2" descr="http://www.myfacewhen.net/uploads/3578-all-the-thing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5673" y="4738255"/>
            <a:ext cx="2826327" cy="2119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440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en-US" dirty="0" smtClean="0"/>
              <a:t>he hack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396424" y="1264039"/>
            <a:ext cx="1951349" cy="196403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16" t="50546" r="41744" b="-207"/>
          <a:stretch/>
        </p:blipFill>
        <p:spPr>
          <a:xfrm rot="5400000">
            <a:off x="909020" y="1814726"/>
            <a:ext cx="2019006" cy="25543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13" name="Group 12"/>
          <p:cNvGrpSpPr/>
          <p:nvPr/>
        </p:nvGrpSpPr>
        <p:grpSpPr>
          <a:xfrm>
            <a:off x="7246970" y="1851543"/>
            <a:ext cx="1664617" cy="1317359"/>
            <a:chOff x="6942447" y="1788855"/>
            <a:chExt cx="1664617" cy="131735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16" t="41694" r="41744" b="-207"/>
            <a:stretch/>
          </p:blipFill>
          <p:spPr>
            <a:xfrm rot="5400000">
              <a:off x="7116076" y="1615226"/>
              <a:ext cx="707759" cy="1055017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16" t="41694" r="41744" b="-207"/>
            <a:stretch/>
          </p:blipFill>
          <p:spPr>
            <a:xfrm rot="5400000">
              <a:off x="7268476" y="1767626"/>
              <a:ext cx="707759" cy="1055017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16" t="41694" r="41744" b="-207"/>
            <a:stretch/>
          </p:blipFill>
          <p:spPr>
            <a:xfrm rot="5400000">
              <a:off x="7420876" y="1920026"/>
              <a:ext cx="707759" cy="1055017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16" t="41694" r="41744" b="-207"/>
            <a:stretch/>
          </p:blipFill>
          <p:spPr>
            <a:xfrm rot="5400000">
              <a:off x="7573276" y="2072426"/>
              <a:ext cx="707759" cy="1055017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816" t="41694" r="41744" b="-207"/>
            <a:stretch/>
          </p:blipFill>
          <p:spPr>
            <a:xfrm rot="5400000">
              <a:off x="7725676" y="2224826"/>
              <a:ext cx="707759" cy="1055017"/>
            </a:xfrm>
            <a:prstGeom prst="rect">
              <a:avLst/>
            </a:prstGeom>
          </p:spPr>
        </p:pic>
      </p:grpSp>
      <p:pic>
        <p:nvPicPr>
          <p:cNvPr id="1026" name="Picture 2" descr="CrowdFlowe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1111" y="3687784"/>
            <a:ext cx="2358664" cy="350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Arrow Connector 15"/>
          <p:cNvCxnSpPr/>
          <p:nvPr/>
        </p:nvCxnSpPr>
        <p:spPr>
          <a:xfrm flipV="1">
            <a:off x="3372555" y="2205422"/>
            <a:ext cx="979538" cy="279404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6524640" y="1925419"/>
            <a:ext cx="545463" cy="285524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9047435" y="2410351"/>
            <a:ext cx="457200" cy="148951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8948813" y="3278965"/>
            <a:ext cx="440648" cy="321402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8" name="Picture 2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89461" y="4147579"/>
            <a:ext cx="2412120" cy="237726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1203" y="5137607"/>
            <a:ext cx="2591534" cy="11849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1" name="Straight Arrow Connector 30"/>
          <p:cNvCxnSpPr/>
          <p:nvPr/>
        </p:nvCxnSpPr>
        <p:spPr>
          <a:xfrm flipH="1">
            <a:off x="8759187" y="5263066"/>
            <a:ext cx="410878" cy="437383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1024" name="Picture 1023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59874" y="5019689"/>
            <a:ext cx="1894373" cy="142078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5" name="Straight Arrow Connector 34"/>
          <p:cNvCxnSpPr/>
          <p:nvPr/>
        </p:nvCxnSpPr>
        <p:spPr>
          <a:xfrm flipH="1">
            <a:off x="5116963" y="5938887"/>
            <a:ext cx="614844" cy="9883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030" name="Group 1029"/>
          <p:cNvGrpSpPr/>
          <p:nvPr/>
        </p:nvGrpSpPr>
        <p:grpSpPr>
          <a:xfrm>
            <a:off x="2893901" y="2331477"/>
            <a:ext cx="2386666" cy="1320714"/>
            <a:chOff x="2893901" y="2331477"/>
            <a:chExt cx="2386666" cy="1320714"/>
          </a:xfrm>
        </p:grpSpPr>
        <p:grpSp>
          <p:nvGrpSpPr>
            <p:cNvPr id="1029" name="Group 1028"/>
            <p:cNvGrpSpPr/>
            <p:nvPr/>
          </p:nvGrpSpPr>
          <p:grpSpPr>
            <a:xfrm rot="12311201">
              <a:off x="4192711" y="2331477"/>
              <a:ext cx="1087856" cy="1023026"/>
              <a:chOff x="4120457" y="3798359"/>
              <a:chExt cx="970389" cy="897405"/>
            </a:xfrm>
          </p:grpSpPr>
          <p:sp>
            <p:nvSpPr>
              <p:cNvPr id="38" name="Arc 37"/>
              <p:cNvSpPr/>
              <p:nvPr/>
            </p:nvSpPr>
            <p:spPr>
              <a:xfrm>
                <a:off x="4184632" y="3923302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Arc 38"/>
              <p:cNvSpPr/>
              <p:nvPr/>
            </p:nvSpPr>
            <p:spPr>
              <a:xfrm>
                <a:off x="4120457" y="3988754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Arc 40"/>
              <p:cNvSpPr/>
              <p:nvPr/>
            </p:nvSpPr>
            <p:spPr>
              <a:xfrm>
                <a:off x="4325976" y="3798359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Arc 41"/>
              <p:cNvSpPr/>
              <p:nvPr/>
            </p:nvSpPr>
            <p:spPr>
              <a:xfrm>
                <a:off x="4261801" y="3863811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 rot="12311201">
              <a:off x="3720443" y="2562021"/>
              <a:ext cx="970389" cy="897405"/>
              <a:chOff x="4120457" y="3798359"/>
              <a:chExt cx="970389" cy="897405"/>
            </a:xfrm>
          </p:grpSpPr>
          <p:sp>
            <p:nvSpPr>
              <p:cNvPr id="45" name="Arc 44"/>
              <p:cNvSpPr/>
              <p:nvPr/>
            </p:nvSpPr>
            <p:spPr>
              <a:xfrm>
                <a:off x="4184632" y="3923302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Arc 45"/>
              <p:cNvSpPr/>
              <p:nvPr/>
            </p:nvSpPr>
            <p:spPr>
              <a:xfrm>
                <a:off x="4120457" y="3988754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Arc 46"/>
              <p:cNvSpPr/>
              <p:nvPr/>
            </p:nvSpPr>
            <p:spPr>
              <a:xfrm>
                <a:off x="4325976" y="3798359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Arc 47"/>
              <p:cNvSpPr/>
              <p:nvPr/>
            </p:nvSpPr>
            <p:spPr>
              <a:xfrm>
                <a:off x="4261801" y="3863811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9" name="Group 48"/>
            <p:cNvGrpSpPr/>
            <p:nvPr/>
          </p:nvGrpSpPr>
          <p:grpSpPr>
            <a:xfrm rot="12311201">
              <a:off x="3280361" y="2819181"/>
              <a:ext cx="842878" cy="744889"/>
              <a:chOff x="4120457" y="3798359"/>
              <a:chExt cx="970389" cy="897405"/>
            </a:xfrm>
          </p:grpSpPr>
          <p:sp>
            <p:nvSpPr>
              <p:cNvPr id="50" name="Arc 49"/>
              <p:cNvSpPr/>
              <p:nvPr/>
            </p:nvSpPr>
            <p:spPr>
              <a:xfrm>
                <a:off x="4184632" y="3923302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Arc 50"/>
              <p:cNvSpPr/>
              <p:nvPr/>
            </p:nvSpPr>
            <p:spPr>
              <a:xfrm>
                <a:off x="4120457" y="3988754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Arc 51"/>
              <p:cNvSpPr/>
              <p:nvPr/>
            </p:nvSpPr>
            <p:spPr>
              <a:xfrm>
                <a:off x="4325976" y="3798359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Arc 52"/>
              <p:cNvSpPr/>
              <p:nvPr/>
            </p:nvSpPr>
            <p:spPr>
              <a:xfrm>
                <a:off x="4261801" y="3863811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 rot="12311201">
              <a:off x="2893901" y="3013835"/>
              <a:ext cx="714389" cy="638356"/>
              <a:chOff x="4120457" y="3798359"/>
              <a:chExt cx="970389" cy="897405"/>
            </a:xfrm>
          </p:grpSpPr>
          <p:sp>
            <p:nvSpPr>
              <p:cNvPr id="55" name="Arc 54"/>
              <p:cNvSpPr/>
              <p:nvPr/>
            </p:nvSpPr>
            <p:spPr>
              <a:xfrm>
                <a:off x="4184632" y="3923302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Arc 55"/>
              <p:cNvSpPr/>
              <p:nvPr/>
            </p:nvSpPr>
            <p:spPr>
              <a:xfrm>
                <a:off x="4120457" y="3988754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Arc 56"/>
              <p:cNvSpPr/>
              <p:nvPr/>
            </p:nvSpPr>
            <p:spPr>
              <a:xfrm>
                <a:off x="4325976" y="3798359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Arc 57"/>
              <p:cNvSpPr/>
              <p:nvPr/>
            </p:nvSpPr>
            <p:spPr>
              <a:xfrm>
                <a:off x="4261801" y="3863811"/>
                <a:ext cx="764870" cy="707010"/>
              </a:xfrm>
              <a:prstGeom prst="arc">
                <a:avLst/>
              </a:prstGeom>
            </p:spPr>
            <p:style>
              <a:lnRef idx="3">
                <a:schemeClr val="accent6"/>
              </a:lnRef>
              <a:fillRef idx="0">
                <a:schemeClr val="accent6"/>
              </a:fillRef>
              <a:effectRef idx="2">
                <a:schemeClr val="accent6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1031" name="Picture 3" descr="Inline image 1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707283" y="2510277"/>
            <a:ext cx="1177569" cy="884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Cloud 13"/>
          <p:cNvSpPr/>
          <p:nvPr/>
        </p:nvSpPr>
        <p:spPr>
          <a:xfrm>
            <a:off x="9657034" y="1776120"/>
            <a:ext cx="1951483" cy="1087982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Cloud</a:t>
            </a:r>
          </a:p>
          <a:p>
            <a:pPr algn="ctr"/>
            <a:r>
              <a:rPr lang="en-US" dirty="0" smtClean="0"/>
              <a:t>Intelligence</a:t>
            </a:r>
            <a:endParaRPr lang="en-US" dirty="0"/>
          </a:p>
        </p:txBody>
      </p:sp>
      <p:cxnSp>
        <p:nvCxnSpPr>
          <p:cNvPr id="61" name="Straight Arrow Connector 60"/>
          <p:cNvCxnSpPr/>
          <p:nvPr/>
        </p:nvCxnSpPr>
        <p:spPr>
          <a:xfrm flipH="1">
            <a:off x="10023237" y="3014727"/>
            <a:ext cx="416473" cy="602453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104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</a:t>
            </a:r>
            <a:r>
              <a:rPr lang="en-US" baseline="30000" dirty="0" smtClean="0"/>
              <a:t>rd</a:t>
            </a:r>
            <a:r>
              <a:rPr lang="en-US" dirty="0" smtClean="0"/>
              <a:t> </a:t>
            </a:r>
            <a:r>
              <a:rPr lang="en-US" dirty="0" err="1" smtClean="0"/>
              <a:t>ave</a:t>
            </a:r>
            <a:r>
              <a:rPr lang="en-US" dirty="0" smtClean="0"/>
              <a:t>, 1pm today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79" y="2282463"/>
            <a:ext cx="5201920" cy="29260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067" y="2381252"/>
            <a:ext cx="5201920" cy="29260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11" y="2482711"/>
            <a:ext cx="5201920" cy="292608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128" y="2576745"/>
            <a:ext cx="5201920" cy="29260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644" y="2664406"/>
            <a:ext cx="5201920" cy="292608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45" y="2283552"/>
            <a:ext cx="5201920" cy="29260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892" y="2414554"/>
            <a:ext cx="5201920" cy="29260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14" y="2590381"/>
            <a:ext cx="5201920" cy="292608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322" y="2705106"/>
            <a:ext cx="5201920" cy="29260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644" y="2862060"/>
            <a:ext cx="5201920" cy="292608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688894" y="2015216"/>
            <a:ext cx="5097416" cy="4336216"/>
          </a:xfrm>
          <a:prstGeom prst="rect">
            <a:avLst/>
          </a:prstGeom>
          <a:effectLst>
            <a:glow rad="228600">
              <a:schemeClr val="accent6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651172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Sensing needn’t be complicated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Commodity parts and crowd work are your friends!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Simple ideas can have great downstream effects.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98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385</TotalTime>
  <Words>72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 Theme</vt:lpstr>
      <vt:lpstr>#bikeraxx Low cost sensing of  bikes on buses</vt:lpstr>
      <vt:lpstr>bus bike rack problems</vt:lpstr>
      <vt:lpstr>sense all the things</vt:lpstr>
      <vt:lpstr>the hack</vt:lpstr>
      <vt:lpstr>3rd ave, 1pm today</vt:lpstr>
      <vt:lpstr>Takeaways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#bikeraxx Sensing bikes on buses</dc:title>
  <dc:creator>Dan Liebling</dc:creator>
  <cp:lastModifiedBy>Dan Liebling</cp:lastModifiedBy>
  <cp:revision>17</cp:revision>
  <dcterms:created xsi:type="dcterms:W3CDTF">2015-03-22T00:21:26Z</dcterms:created>
  <dcterms:modified xsi:type="dcterms:W3CDTF">2015-03-22T22:38:30Z</dcterms:modified>
</cp:coreProperties>
</file>

<file path=docProps/thumbnail.jpeg>
</file>